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58" r:id="rId3"/>
    <p:sldId id="259"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1" autoAdjust="0"/>
    <p:restoredTop sz="94660"/>
  </p:normalViewPr>
  <p:slideViewPr>
    <p:cSldViewPr snapToGrid="0">
      <p:cViewPr varScale="1">
        <p:scale>
          <a:sx n="59" d="100"/>
          <a:sy n="59" d="100"/>
        </p:scale>
        <p:origin x="848"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0096DDE-9879-450E-BFB7-58759862BC4A}"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37413940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096DDE-9879-450E-BFB7-58759862BC4A}"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2709225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096DDE-9879-450E-BFB7-58759862BC4A}" type="datetimeFigureOut">
              <a:rPr lang="en-US" smtClean="0"/>
              <a:t>4/15/2024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3695680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096DDE-9879-450E-BFB7-58759862BC4A}"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1344717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0096DDE-9879-450E-BFB7-58759862BC4A}"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322878323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0096DDE-9879-450E-BFB7-58759862BC4A}" type="datetimeFigureOut">
              <a:rPr lang="en-US" smtClean="0"/>
              <a:t>4/15/2024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1719170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0096DDE-9879-450E-BFB7-58759862BC4A}" type="datetimeFigureOut">
              <a:rPr lang="en-US" smtClean="0"/>
              <a:t>4/15/2024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DE7562-FA16-4551-80D6-5DEC5FBA3081}"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506706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0096DDE-9879-450E-BFB7-58759862BC4A}" type="datetimeFigureOut">
              <a:rPr lang="en-US" smtClean="0"/>
              <a:t>4/15/2024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19599302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096DDE-9879-450E-BFB7-58759862BC4A}" type="datetimeFigureOut">
              <a:rPr lang="en-US" smtClean="0"/>
              <a:t>4/15/2024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187350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0096DDE-9879-450E-BFB7-58759862BC4A}" type="datetimeFigureOut">
              <a:rPr lang="en-US" smtClean="0"/>
              <a:t>4/15/2024</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2726233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0096DDE-9879-450E-BFB7-58759862BC4A}" type="datetimeFigureOut">
              <a:rPr lang="en-US" smtClean="0"/>
              <a:t>4/15/2024</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62DE7562-FA16-4551-80D6-5DEC5FBA3081}" type="slidenum">
              <a:rPr lang="en-US" smtClean="0"/>
              <a:t>‹#›</a:t>
            </a:fld>
            <a:endParaRPr lang="en-US"/>
          </a:p>
        </p:txBody>
      </p:sp>
    </p:spTree>
    <p:extLst>
      <p:ext uri="{BB962C8B-B14F-4D97-AF65-F5344CB8AC3E}">
        <p14:creationId xmlns:p14="http://schemas.microsoft.com/office/powerpoint/2010/main" val="1122862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50096DDE-9879-450E-BFB7-58759862BC4A}" type="datetimeFigureOut">
              <a:rPr lang="en-US" smtClean="0"/>
              <a:t>4/15/2024</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62DE7562-FA16-4551-80D6-5DEC5FBA3081}" type="slidenum">
              <a:rPr lang="en-US" smtClean="0"/>
              <a:t>‹#›</a:t>
            </a:fld>
            <a:endParaRPr lang="en-US"/>
          </a:p>
        </p:txBody>
      </p:sp>
    </p:spTree>
    <p:extLst>
      <p:ext uri="{BB962C8B-B14F-4D97-AF65-F5344CB8AC3E}">
        <p14:creationId xmlns:p14="http://schemas.microsoft.com/office/powerpoint/2010/main" val="9785125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DF97F9C8-59D6-DA27-1A05-7CE2928BC7F3}"/>
              </a:ext>
            </a:extLst>
          </p:cNvPr>
          <p:cNvSpPr>
            <a:spLocks noGrp="1"/>
          </p:cNvSpPr>
          <p:nvPr>
            <p:ph type="title"/>
          </p:nvPr>
        </p:nvSpPr>
        <p:spPr>
          <a:xfrm>
            <a:off x="1216684" y="1586484"/>
            <a:ext cx="3773410" cy="3685032"/>
          </a:xfrm>
          <a:prstGeom prst="ellipse">
            <a:avLst/>
          </a:prstGeom>
          <a:solidFill>
            <a:schemeClr val="accent2">
              <a:lumMod val="75000"/>
            </a:schemeClr>
          </a:solidFill>
          <a:ln>
            <a:noFill/>
          </a:ln>
        </p:spPr>
        <p:txBody>
          <a:bodyPr>
            <a:normAutofit/>
          </a:bodyPr>
          <a:lstStyle/>
          <a:p>
            <a:r>
              <a:rPr lang="en-US" sz="2400" dirty="0">
                <a:solidFill>
                  <a:srgbClr val="FFFFFF"/>
                </a:solidFill>
              </a:rPr>
              <a:t>Indicators of Heart Disease</a:t>
            </a:r>
          </a:p>
        </p:txBody>
      </p:sp>
      <p:sp>
        <p:nvSpPr>
          <p:cNvPr id="6" name="Content Placeholder 5">
            <a:extLst>
              <a:ext uri="{FF2B5EF4-FFF2-40B4-BE49-F238E27FC236}">
                <a16:creationId xmlns:a16="http://schemas.microsoft.com/office/drawing/2014/main" id="{0610B1BC-C511-B38F-3731-E0DD82BDD655}"/>
              </a:ext>
            </a:extLst>
          </p:cNvPr>
          <p:cNvSpPr>
            <a:spLocks noGrp="1"/>
          </p:cNvSpPr>
          <p:nvPr>
            <p:ph idx="1"/>
          </p:nvPr>
        </p:nvSpPr>
        <p:spPr>
          <a:xfrm>
            <a:off x="5591695" y="1402080"/>
            <a:ext cx="5320696" cy="4053840"/>
          </a:xfrm>
        </p:spPr>
        <p:txBody>
          <a:bodyPr anchor="ctr">
            <a:normAutofit/>
          </a:bodyPr>
          <a:lstStyle/>
          <a:p>
            <a:pPr marL="0" indent="0">
              <a:buNone/>
            </a:pPr>
            <a:r>
              <a:rPr lang="en-US" dirty="0">
                <a:latin typeface="Calibri" panose="020F0502020204030204" pitchFamily="34" charset="0"/>
                <a:ea typeface="Calibri" panose="020F0502020204030204" pitchFamily="34" charset="0"/>
                <a:cs typeface="Calibri" panose="020F0502020204030204" pitchFamily="34" charset="0"/>
              </a:rPr>
              <a:t>Presenting insights derived from the 2022 CDC survey data, which surveyed over 400,000 adults to understand key indicators of heart disease. The data provides a comprehensive view of factors such as smoking habits, diabetes status, obesity (high BMI), physical activity levels and alcohol consumption among U.S. residents. </a:t>
            </a:r>
          </a:p>
          <a:p>
            <a:pPr marL="0" indent="0">
              <a:buNone/>
            </a:pPr>
            <a:endParaRPr lang="en-US" dirty="0">
              <a:latin typeface="Calibri" panose="020F0502020204030204" pitchFamily="34" charset="0"/>
              <a:ea typeface="Calibri" panose="020F0502020204030204" pitchFamily="34" charset="0"/>
              <a:cs typeface="Calibri" panose="020F0502020204030204" pitchFamily="34" charset="0"/>
            </a:endParaRPr>
          </a:p>
          <a:p>
            <a:pPr marL="0" indent="0">
              <a:buNone/>
            </a:pPr>
            <a:r>
              <a:rPr lang="en-US" dirty="0">
                <a:latin typeface="Calibri" panose="020F0502020204030204" pitchFamily="34" charset="0"/>
                <a:ea typeface="Calibri" panose="020F0502020204030204" pitchFamily="34" charset="0"/>
                <a:cs typeface="Calibri" panose="020F0502020204030204" pitchFamily="34" charset="0"/>
              </a:rPr>
              <a:t>This presentation is tailored specifically for an insurance company, focusing on utilizing these insights for enhancing risk assessment and policy pricing related to heart diseases and associated health risks.</a:t>
            </a:r>
          </a:p>
        </p:txBody>
      </p:sp>
    </p:spTree>
    <p:extLst>
      <p:ext uri="{BB962C8B-B14F-4D97-AF65-F5344CB8AC3E}">
        <p14:creationId xmlns:p14="http://schemas.microsoft.com/office/powerpoint/2010/main" val="1877637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7F6FD0-314D-45FE-4075-F7DDE672DE8D}"/>
              </a:ext>
            </a:extLst>
          </p:cNvPr>
          <p:cNvSpPr>
            <a:spLocks noGrp="1"/>
          </p:cNvSpPr>
          <p:nvPr>
            <p:ph idx="1"/>
          </p:nvPr>
        </p:nvSpPr>
        <p:spPr>
          <a:xfrm>
            <a:off x="804672" y="1318436"/>
            <a:ext cx="5925310" cy="4577507"/>
          </a:xfrm>
        </p:spPr>
        <p:txBody>
          <a:bodyPr>
            <a:normAutofit/>
          </a:bodyPr>
          <a:lstStyle/>
          <a:p>
            <a:pPr>
              <a:lnSpc>
                <a:spcPct val="90000"/>
              </a:lnSpc>
            </a:pPr>
            <a:r>
              <a:rPr lang="en-US" sz="1600" b="1" dirty="0">
                <a:latin typeface="Calibri" panose="020F0502020204030204" pitchFamily="34" charset="0"/>
                <a:ea typeface="Calibri" panose="020F0502020204030204" pitchFamily="34" charset="0"/>
                <a:cs typeface="Calibri" panose="020F0502020204030204" pitchFamily="34" charset="0"/>
              </a:rPr>
              <a:t>Data Source</a:t>
            </a:r>
            <a:r>
              <a:rPr lang="en-US" sz="1600" dirty="0">
                <a:latin typeface="Calibri" panose="020F0502020204030204" pitchFamily="34" charset="0"/>
                <a:ea typeface="Calibri" panose="020F0502020204030204" pitchFamily="34" charset="0"/>
                <a:cs typeface="Calibri" panose="020F0502020204030204" pitchFamily="34" charset="0"/>
              </a:rPr>
              <a:t>: The dataset is taken from the CDC's Behavioral Risk Factor Surveillance System (BRFSS), which conducts annual telephone surveys across all 50 states, D.C., and three U.S. territories.</a:t>
            </a:r>
          </a:p>
          <a:p>
            <a:pPr>
              <a:lnSpc>
                <a:spcPct val="90000"/>
              </a:lnSpc>
            </a:pPr>
            <a:r>
              <a:rPr lang="en-US" sz="1600" b="1" dirty="0">
                <a:latin typeface="Calibri" panose="020F0502020204030204" pitchFamily="34" charset="0"/>
                <a:ea typeface="Calibri" panose="020F0502020204030204" pitchFamily="34" charset="0"/>
                <a:cs typeface="Calibri" panose="020F0502020204030204" pitchFamily="34" charset="0"/>
              </a:rPr>
              <a:t>Target Audience</a:t>
            </a:r>
            <a:r>
              <a:rPr lang="en-US" sz="1600" dirty="0">
                <a:latin typeface="Calibri" panose="020F0502020204030204" pitchFamily="34" charset="0"/>
                <a:ea typeface="Calibri" panose="020F0502020204030204" pitchFamily="34" charset="0"/>
                <a:cs typeface="Calibri" panose="020F0502020204030204" pitchFamily="34" charset="0"/>
              </a:rPr>
              <a:t>: Underwriters, actuaries, and risk analysts at the insurance company specializing in health insurance policies.</a:t>
            </a:r>
          </a:p>
          <a:p>
            <a:pPr>
              <a:lnSpc>
                <a:spcPct val="90000"/>
              </a:lnSpc>
            </a:pPr>
            <a:r>
              <a:rPr lang="en-US" sz="1600" b="1" dirty="0">
                <a:latin typeface="Calibri" panose="020F0502020204030204" pitchFamily="34" charset="0"/>
                <a:ea typeface="Calibri" panose="020F0502020204030204" pitchFamily="34" charset="0"/>
                <a:cs typeface="Calibri" panose="020F0502020204030204" pitchFamily="34" charset="0"/>
              </a:rPr>
              <a:t>Big Idea Sentence</a:t>
            </a:r>
            <a:r>
              <a:rPr lang="en-US" sz="1600" dirty="0">
                <a:latin typeface="Calibri" panose="020F0502020204030204" pitchFamily="34" charset="0"/>
                <a:ea typeface="Calibri" panose="020F0502020204030204" pitchFamily="34" charset="0"/>
                <a:cs typeface="Calibri" panose="020F0502020204030204" pitchFamily="34" charset="0"/>
              </a:rPr>
              <a:t>: "Analyzing the 2022 CDC survey data offers actionable insights into risk factors influencing heart disease, enabling more accurate risk assessment and pricing strategies for health insurance policies."</a:t>
            </a:r>
          </a:p>
          <a:p>
            <a:pPr>
              <a:lnSpc>
                <a:spcPct val="90000"/>
              </a:lnSpc>
            </a:pPr>
            <a:r>
              <a:rPr lang="en-US" sz="1600" b="1" dirty="0">
                <a:latin typeface="Calibri" panose="020F0502020204030204" pitchFamily="34" charset="0"/>
                <a:ea typeface="Calibri" panose="020F0502020204030204" pitchFamily="34" charset="0"/>
                <a:cs typeface="Calibri" panose="020F0502020204030204" pitchFamily="34" charset="0"/>
              </a:rPr>
              <a:t>Conclusion</a:t>
            </a:r>
            <a:r>
              <a:rPr lang="en-US" sz="1600" dirty="0">
                <a:latin typeface="Calibri" panose="020F0502020204030204" pitchFamily="34" charset="0"/>
                <a:ea typeface="Calibri" panose="020F0502020204030204" pitchFamily="34" charset="0"/>
                <a:cs typeface="Calibri" panose="020F0502020204030204" pitchFamily="34" charset="0"/>
              </a:rPr>
              <a:t>: The data highlights key variables such as smoking habits, diabetes status, obesity (high BMI), physical activity levels, mental health, had asthma, had stroke and alcohol consumption all of which significantly impact the likelihood of heart disease, thus informing risk assessment models for insurance policies.</a:t>
            </a:r>
          </a:p>
        </p:txBody>
      </p:sp>
      <p:pic>
        <p:nvPicPr>
          <p:cNvPr id="5" name="Picture 4" descr="Computer parts">
            <a:extLst>
              <a:ext uri="{FF2B5EF4-FFF2-40B4-BE49-F238E27FC236}">
                <a16:creationId xmlns:a16="http://schemas.microsoft.com/office/drawing/2014/main" id="{28F45159-FBB3-9147-84EA-686CEFCF8204}"/>
              </a:ext>
            </a:extLst>
          </p:cNvPr>
          <p:cNvPicPr>
            <a:picLocks noChangeAspect="1"/>
          </p:cNvPicPr>
          <p:nvPr/>
        </p:nvPicPr>
        <p:blipFill rotWithShape="1">
          <a:blip r:embed="rId2">
            <a:extLst>
              <a:ext uri="{28A0092B-C50C-407E-A947-70E740481C1C}">
                <a14:useLocalDpi xmlns:a14="http://schemas.microsoft.com/office/drawing/2010/main" val="0"/>
              </a:ext>
            </a:extLst>
          </a:blip>
          <a:srcRect l="34437" r="20231" b="-1"/>
          <a:stretch/>
        </p:blipFill>
        <p:spPr>
          <a:xfrm>
            <a:off x="7534654" y="10"/>
            <a:ext cx="4657345" cy="6857990"/>
          </a:xfrm>
          <a:prstGeom prst="rect">
            <a:avLst/>
          </a:prstGeom>
        </p:spPr>
      </p:pic>
    </p:spTree>
    <p:extLst>
      <p:ext uri="{BB962C8B-B14F-4D97-AF65-F5344CB8AC3E}">
        <p14:creationId xmlns:p14="http://schemas.microsoft.com/office/powerpoint/2010/main" val="297746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1AE9730-70AF-2BF1-8575-FD8CE0C9F838}"/>
              </a:ext>
            </a:extLst>
          </p:cNvPr>
          <p:cNvSpPr>
            <a:spLocks noGrp="1"/>
          </p:cNvSpPr>
          <p:nvPr>
            <p:ph idx="1"/>
          </p:nvPr>
        </p:nvSpPr>
        <p:spPr>
          <a:xfrm>
            <a:off x="5591695" y="1402080"/>
            <a:ext cx="5320696" cy="4053840"/>
          </a:xfrm>
        </p:spPr>
        <p:txBody>
          <a:bodyPr anchor="ctr">
            <a:normAutofit/>
          </a:bodyPr>
          <a:lstStyle/>
          <a:p>
            <a:r>
              <a:rPr lang="en-US" dirty="0"/>
              <a:t>Heat map which shows various disease prevalence across states in USA</a:t>
            </a:r>
          </a:p>
          <a:p>
            <a:r>
              <a:rPr lang="en-US" dirty="0"/>
              <a:t>Risk Analysis based on smoking, drinking and physical activities</a:t>
            </a:r>
          </a:p>
          <a:p>
            <a:r>
              <a:rPr lang="en-US" dirty="0"/>
              <a:t>Male and female heart attack percentage for each age group </a:t>
            </a:r>
          </a:p>
          <a:p>
            <a:r>
              <a:rPr lang="en-US" dirty="0"/>
              <a:t>BMI index for each age group having </a:t>
            </a:r>
            <a:r>
              <a:rPr lang="en-US"/>
              <a:t>heart disease</a:t>
            </a:r>
            <a:endParaRPr lang="en-US" dirty="0"/>
          </a:p>
        </p:txBody>
      </p:sp>
      <p:sp>
        <p:nvSpPr>
          <p:cNvPr id="6" name="Title 4">
            <a:extLst>
              <a:ext uri="{FF2B5EF4-FFF2-40B4-BE49-F238E27FC236}">
                <a16:creationId xmlns:a16="http://schemas.microsoft.com/office/drawing/2014/main" id="{F6F73EAB-B82C-AAFB-994E-6FC1FD720973}"/>
              </a:ext>
            </a:extLst>
          </p:cNvPr>
          <p:cNvSpPr>
            <a:spLocks noGrp="1"/>
          </p:cNvSpPr>
          <p:nvPr>
            <p:ph type="title"/>
          </p:nvPr>
        </p:nvSpPr>
        <p:spPr>
          <a:xfrm>
            <a:off x="1216684" y="1586484"/>
            <a:ext cx="3773410" cy="3685032"/>
          </a:xfrm>
          <a:prstGeom prst="ellipse">
            <a:avLst/>
          </a:prstGeom>
          <a:solidFill>
            <a:schemeClr val="accent2">
              <a:lumMod val="75000"/>
            </a:schemeClr>
          </a:solidFill>
          <a:ln>
            <a:noFill/>
          </a:ln>
        </p:spPr>
        <p:txBody>
          <a:bodyPr>
            <a:normAutofit/>
          </a:bodyPr>
          <a:lstStyle/>
          <a:p>
            <a:r>
              <a:rPr lang="en-US" sz="2400" dirty="0">
                <a:solidFill>
                  <a:srgbClr val="FFFFFF"/>
                </a:solidFill>
              </a:rPr>
              <a:t>Dashboard</a:t>
            </a:r>
          </a:p>
        </p:txBody>
      </p:sp>
    </p:spTree>
    <p:extLst>
      <p:ext uri="{BB962C8B-B14F-4D97-AF65-F5344CB8AC3E}">
        <p14:creationId xmlns:p14="http://schemas.microsoft.com/office/powerpoint/2010/main" val="1480036353"/>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421</TotalTime>
  <Words>282</Words>
  <Application>Microsoft Office PowerPoint</Application>
  <PresentationFormat>Widescreen</PresentationFormat>
  <Paragraphs>13</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Gill Sans MT</vt:lpstr>
      <vt:lpstr>Parcel</vt:lpstr>
      <vt:lpstr>Indicators of Heart Disease</vt:lpstr>
      <vt:lpstr>PowerPoint Presentation</vt:lpstr>
      <vt:lpstr>Dashboard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Kadiyala, Sai Koushik</dc:creator>
  <cp:lastModifiedBy>nithisha maripally</cp:lastModifiedBy>
  <cp:revision>3</cp:revision>
  <dcterms:created xsi:type="dcterms:W3CDTF">2024-04-15T20:51:35Z</dcterms:created>
  <dcterms:modified xsi:type="dcterms:W3CDTF">2024-04-16T03:54:26Z</dcterms:modified>
</cp:coreProperties>
</file>

<file path=docProps/thumbnail.jpeg>
</file>